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3" r:id="rId3"/>
    <p:sldMasterId id="2147483654" r:id="rId4"/>
    <p:sldMasterId id="2147483655" r:id="rId5"/>
    <p:sldMasterId id="2147483656" r:id="rId6"/>
    <p:sldMasterId id="2147483657" r:id="rId7"/>
    <p:sldMasterId id="2147483658" r:id="rId8"/>
    <p:sldMasterId id="2147483659" r:id="rId9"/>
    <p:sldMasterId id="2147483660" r:id="rId10"/>
    <p:sldMasterId id="2147483661" r:id="rId11"/>
    <p:sldMasterId id="2147483662" r:id="rId12"/>
    <p:sldMasterId id="2147483663" r:id="rId13"/>
    <p:sldMasterId id="2147483664" r:id="rId14"/>
    <p:sldMasterId id="2147483665" r:id="rId15"/>
    <p:sldMasterId id="2147483666" r:id="rId16"/>
  </p:sldMasterIdLst>
  <p:notesMasterIdLst>
    <p:notesMasterId r:id="rId72"/>
  </p:notesMasterIdLst>
  <p:sldIdLst>
    <p:sldId id="417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5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419" r:id="rId38"/>
    <p:sldId id="386" r:id="rId39"/>
    <p:sldId id="387" r:id="rId40"/>
    <p:sldId id="391" r:id="rId41"/>
    <p:sldId id="388" r:id="rId42"/>
    <p:sldId id="389" r:id="rId43"/>
    <p:sldId id="390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371" r:id="rId55"/>
    <p:sldId id="372" r:id="rId56"/>
    <p:sldId id="373" r:id="rId57"/>
    <p:sldId id="402" r:id="rId58"/>
    <p:sldId id="403" r:id="rId59"/>
    <p:sldId id="404" r:id="rId60"/>
    <p:sldId id="407" r:id="rId61"/>
    <p:sldId id="408" r:id="rId62"/>
    <p:sldId id="418" r:id="rId63"/>
    <p:sldId id="410" r:id="rId64"/>
    <p:sldId id="411" r:id="rId65"/>
    <p:sldId id="412" r:id="rId66"/>
    <p:sldId id="413" r:id="rId67"/>
    <p:sldId id="414" r:id="rId68"/>
    <p:sldId id="409" r:id="rId69"/>
    <p:sldId id="415" r:id="rId70"/>
    <p:sldId id="416" r:id="rId71"/>
  </p:sldIdLst>
  <p:sldSz cx="10160000" cy="7620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0915"/>
  </p:normalViewPr>
  <p:slideViewPr>
    <p:cSldViewPr>
      <p:cViewPr varScale="1">
        <p:scale>
          <a:sx n="100" d="100"/>
          <a:sy n="100" d="100"/>
        </p:scale>
        <p:origin x="536" y="176"/>
      </p:cViewPr>
      <p:guideLst>
        <p:guide orient="horz" pos="2400"/>
        <p:guide pos="3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slide" Target="slides/slide5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5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05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01C7D3A-21B0-A14D-B629-37733D759A9F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41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795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C8216-3EBF-3A4B-A5B1-329ACE6CD893}" type="slidenum">
              <a:rPr lang="es-ES"/>
              <a:pPr/>
              <a:t>10</a:t>
            </a:fld>
            <a:endParaRPr lang="es-E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845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8606A2-CEFF-7943-95EE-7E1723ED47FC}" type="slidenum">
              <a:rPr lang="es-ES"/>
              <a:pPr/>
              <a:t>11</a:t>
            </a:fld>
            <a:endParaRPr lang="es-E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3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FF37-1BD1-C34D-B86B-FF2101E4730F}" type="slidenum">
              <a:rPr lang="es-ES"/>
              <a:pPr/>
              <a:t>12</a:t>
            </a:fld>
            <a:endParaRPr lang="es-E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9224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D279C8-17F8-8C46-8450-8D2F9D5570BC}" type="slidenum">
              <a:rPr lang="es-ES"/>
              <a:pPr/>
              <a:t>13</a:t>
            </a:fld>
            <a:endParaRPr lang="es-E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680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7822CE-E246-1D42-BA35-0C336C888781}" type="slidenum">
              <a:rPr lang="es-ES"/>
              <a:pPr/>
              <a:t>14</a:t>
            </a:fld>
            <a:endParaRPr lang="es-E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452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0530EA-9AB6-4147-A8F6-52F34781676E}" type="slidenum">
              <a:rPr lang="es-ES"/>
              <a:pPr/>
              <a:t>15</a:t>
            </a:fld>
            <a:endParaRPr lang="es-E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8619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BCAA9E-1044-984A-B581-294F2B285378}" type="slidenum">
              <a:rPr lang="es-ES"/>
              <a:pPr/>
              <a:t>16</a:t>
            </a:fld>
            <a:endParaRPr lang="es-E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9671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AEEC7-ADE2-C74D-8440-2EB83A9AD26B}" type="slidenum">
              <a:rPr lang="es-ES"/>
              <a:pPr/>
              <a:t>17</a:t>
            </a:fld>
            <a:endParaRPr lang="es-E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490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0E732-2F0F-8745-8D3A-589CF52D8634}" type="slidenum">
              <a:rPr lang="es-ES"/>
              <a:pPr/>
              <a:t>18</a:t>
            </a:fld>
            <a:endParaRPr lang="es-E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85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04E32-6456-1143-B7A1-A55D416EDF3D}" type="slidenum">
              <a:rPr lang="es-ES"/>
              <a:pPr/>
              <a:t>19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99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41DB25-133D-BD41-A418-80713F48C824}" type="slidenum">
              <a:rPr lang="es-ES"/>
              <a:pPr/>
              <a:t>2</a:t>
            </a:fld>
            <a:endParaRPr lang="es-E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430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260E6-1DF7-E442-9470-15EC6D2A7B24}" type="slidenum">
              <a:rPr lang="es-ES"/>
              <a:pPr/>
              <a:t>20</a:t>
            </a:fld>
            <a:endParaRPr lang="es-E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672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865A1-749D-7C41-BD4E-79056ED0F882}" type="slidenum">
              <a:rPr lang="es-ES"/>
              <a:pPr/>
              <a:t>21</a:t>
            </a:fld>
            <a:endParaRPr lang="es-E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4627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FF4066-87D8-EE4F-BD3A-DF6667C7C21F}" type="slidenum">
              <a:rPr lang="es-ES"/>
              <a:pPr/>
              <a:t>23</a:t>
            </a:fld>
            <a:endParaRPr lang="es-E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3849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37F88-2695-0140-8D12-AB1268289507}" type="slidenum">
              <a:rPr lang="es-ES"/>
              <a:pPr/>
              <a:t>24</a:t>
            </a:fld>
            <a:endParaRPr lang="es-E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2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C56B0-7767-8046-9FCC-17F9A09C1E91}" type="slidenum">
              <a:rPr lang="es-ES"/>
              <a:pPr/>
              <a:t>25</a:t>
            </a:fld>
            <a:endParaRPr lang="es-E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138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9884E-34B9-0D47-8E69-6B269ECF8A5A}" type="slidenum">
              <a:rPr lang="es-ES"/>
              <a:pPr/>
              <a:t>26</a:t>
            </a:fld>
            <a:endParaRPr lang="es-E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3334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E1B7B6-FE41-A645-A55E-7EBC2A8AE5BC}" type="slidenum">
              <a:rPr lang="es-ES"/>
              <a:pPr/>
              <a:t>27</a:t>
            </a:fld>
            <a:endParaRPr lang="es-E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581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AD6441-15C3-FE4F-A60F-EFC212DD1A91}" type="slidenum">
              <a:rPr lang="es-ES"/>
              <a:pPr/>
              <a:t>28</a:t>
            </a:fld>
            <a:endParaRPr lang="es-E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428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87429-1FAD-A248-9377-825F4984FB85}" type="slidenum">
              <a:rPr lang="es-ES"/>
              <a:pPr/>
              <a:t>29</a:t>
            </a:fld>
            <a:endParaRPr lang="es-E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046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E9FC2A-2F37-7846-B41B-ABA14D1FCCE1}" type="slidenum">
              <a:rPr lang="es-ES"/>
              <a:pPr/>
              <a:t>30</a:t>
            </a:fld>
            <a:endParaRPr lang="es-E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221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A56EB-C587-0E48-9F0C-638AB41A4A9C}" type="slidenum">
              <a:rPr lang="es-ES"/>
              <a:pPr/>
              <a:t>3</a:t>
            </a:fld>
            <a:endParaRPr lang="es-E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61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EF3632-9F71-9B45-906A-B5C1008A31C7}" type="slidenum">
              <a:rPr lang="es-ES"/>
              <a:pPr/>
              <a:t>31</a:t>
            </a:fld>
            <a:endParaRPr lang="es-E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948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A67E1-4E99-8249-8EA6-457EDAD4049C}" type="slidenum">
              <a:rPr lang="es-ES"/>
              <a:pPr/>
              <a:t>32</a:t>
            </a:fld>
            <a:endParaRPr lang="es-E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759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7E09EB-9030-9644-B66B-2D40B28F6520}" type="slidenum">
              <a:rPr lang="es-ES"/>
              <a:pPr/>
              <a:t>33</a:t>
            </a:fld>
            <a:endParaRPr lang="es-E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199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DD68D-B332-4540-8A8C-465C18869F3F}" type="slidenum">
              <a:rPr lang="es-ES"/>
              <a:pPr/>
              <a:t>34</a:t>
            </a:fld>
            <a:endParaRPr lang="es-E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032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B5C83-9E9C-AE4E-A358-B480A24437E9}" type="slidenum">
              <a:rPr lang="es-ES"/>
              <a:pPr/>
              <a:t>35</a:t>
            </a:fld>
            <a:endParaRPr lang="es-E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893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6CAA9C-3CE2-F549-987B-6DC0458182FB}" type="slidenum">
              <a:rPr lang="es-ES"/>
              <a:pPr/>
              <a:t>36</a:t>
            </a:fld>
            <a:endParaRPr lang="es-E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050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E9C01-D204-0F40-9E48-710D1C087115}" type="slidenum">
              <a:rPr lang="es-ES"/>
              <a:pPr/>
              <a:t>37</a:t>
            </a:fld>
            <a:endParaRPr lang="es-E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141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423364-721D-1749-985A-62540136CFBF}" type="slidenum">
              <a:rPr lang="es-ES"/>
              <a:pPr/>
              <a:t>38</a:t>
            </a:fld>
            <a:endParaRPr lang="es-E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7604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95F91-D456-AB49-91FA-081624624515}" type="slidenum">
              <a:rPr lang="es-ES"/>
              <a:pPr/>
              <a:t>39</a:t>
            </a:fld>
            <a:endParaRPr lang="es-E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366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97D6A4-A269-4242-B0C5-1E719752134A}" type="slidenum">
              <a:rPr lang="es-ES"/>
              <a:pPr/>
              <a:t>40</a:t>
            </a:fld>
            <a:endParaRPr lang="es-ES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6488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C6ABF-442E-B947-9FC8-EEE7911C55E0}" type="slidenum">
              <a:rPr lang="es-ES"/>
              <a:pPr/>
              <a:t>4</a:t>
            </a:fld>
            <a:endParaRPr lang="es-E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0388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6A0D3D-162B-1240-AB76-E8301BEC18BD}" type="slidenum">
              <a:rPr lang="es-ES"/>
              <a:pPr/>
              <a:t>41</a:t>
            </a:fld>
            <a:endParaRPr 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863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E06BA-63DE-C34D-B4CB-8E6C3A4969F0}" type="slidenum">
              <a:rPr lang="es-ES"/>
              <a:pPr/>
              <a:t>42</a:t>
            </a:fld>
            <a:endParaRPr 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202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585D25-9124-F34A-AA39-4818C8BA63AA}" type="slidenum">
              <a:rPr lang="es-ES"/>
              <a:pPr/>
              <a:t>55</a:t>
            </a:fld>
            <a:endParaRPr lang="es-E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72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C31036-655A-244D-A013-A5B92A7F037C}" type="slidenum">
              <a:rPr lang="es-ES"/>
              <a:pPr/>
              <a:t>5</a:t>
            </a:fld>
            <a:endParaRPr lang="es-E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87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4FE35-D58E-5F47-8934-54926EBEEFE5}" type="slidenum">
              <a:rPr lang="es-ES"/>
              <a:pPr/>
              <a:t>6</a:t>
            </a:fld>
            <a:endParaRPr lang="es-E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942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5946CD-62E9-BF49-BCDF-2381732FD319}" type="slidenum">
              <a:rPr lang="es-ES"/>
              <a:pPr/>
              <a:t>7</a:t>
            </a:fld>
            <a:endParaRPr lang="es-E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669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58D2A7-7387-1444-BCA0-B47CC8A359CA}" type="slidenum">
              <a:rPr lang="es-ES"/>
              <a:pPr/>
              <a:t>8</a:t>
            </a:fld>
            <a:endParaRPr lang="es-E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21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9FB5C-1E31-AB4F-991B-25A49AC952C5}" type="slidenum">
              <a:rPr lang="es-ES"/>
              <a:pPr/>
              <a:t>9</a:t>
            </a:fld>
            <a:endParaRPr lang="es-ES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37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673100"/>
            <a:ext cx="4559300" cy="627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673100"/>
            <a:ext cx="4559300" cy="627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1028700"/>
            <a:ext cx="2317750" cy="53721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028700"/>
            <a:ext cx="6800850" cy="537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304800"/>
            <a:ext cx="2317750" cy="66421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304800"/>
            <a:ext cx="6800850" cy="664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3924300"/>
            <a:ext cx="191135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3924300"/>
            <a:ext cx="191135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425825" y="1028700"/>
            <a:ext cx="993775" cy="53721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028700"/>
            <a:ext cx="2828925" cy="537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134100" y="6616700"/>
            <a:ext cx="1860550" cy="39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147050" y="6616700"/>
            <a:ext cx="1860550" cy="39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781925" y="6083300"/>
            <a:ext cx="2225675" cy="13335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04900" y="6083300"/>
            <a:ext cx="6524625" cy="13335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1778000"/>
            <a:ext cx="2317750" cy="5029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778000"/>
            <a:ext cx="680085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3924300"/>
            <a:ext cx="455930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3924300"/>
            <a:ext cx="455930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425825" y="254000"/>
            <a:ext cx="993775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2828925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540500" y="1816100"/>
            <a:ext cx="1511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04200" y="1816100"/>
            <a:ext cx="1511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3924300"/>
            <a:ext cx="92710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28700"/>
            <a:ext cx="92710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673100"/>
            <a:ext cx="9271000" cy="6273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3924300"/>
            <a:ext cx="39751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28700"/>
            <a:ext cx="39751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04900" y="6083300"/>
            <a:ext cx="4521200" cy="133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34100" y="6616700"/>
            <a:ext cx="38735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895600"/>
            <a:ext cx="9271000" cy="1828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39751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39751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39751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40500" y="1816100"/>
            <a:ext cx="3175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636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808564" y="1877977"/>
            <a:ext cx="4505847" cy="413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99" tIns="50799" rIns="101599" bIns="50799">
            <a:spAutoFit/>
          </a:bodyPr>
          <a:lstStyle/>
          <a:p>
            <a:pPr algn="ctr"/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7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7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7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3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3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3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77" y="1036440"/>
            <a:ext cx="2502370" cy="7888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1851" y="1184005"/>
            <a:ext cx="105432" cy="105424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4281184" y="1353338"/>
            <a:ext cx="105432" cy="105424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4020687" y="1522671"/>
            <a:ext cx="105432" cy="105424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450517" y="1100951"/>
            <a:ext cx="105432" cy="1054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4231547" y="1668651"/>
            <a:ext cx="105432" cy="105424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367852"/>
            <a:ext cx="10160000" cy="1195197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/>
          <a:p>
            <a:pPr algn="ctr"/>
            <a:r>
              <a:rPr lang="es-CL" sz="2700" b="1" dirty="0">
                <a:solidFill>
                  <a:srgbClr val="FFFFFF"/>
                </a:solidFill>
                <a:latin typeface="Trebuchet MS"/>
                <a:cs typeface="Trebuchet MS"/>
              </a:rPr>
              <a:t>Filtros usando Fourier en 2D</a:t>
            </a:r>
          </a:p>
          <a:p>
            <a:pPr algn="ctr"/>
            <a:endParaRPr lang="es-CL" sz="11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1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  <a:p>
            <a:pPr algn="ctr"/>
            <a:endParaRPr lang="es-CL" sz="11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100" dirty="0">
                <a:solidFill>
                  <a:srgbClr val="FFFFFF"/>
                </a:solidFill>
                <a:latin typeface="Trebuchet MS"/>
                <a:cs typeface="Trebuchet MS"/>
              </a:rPr>
              <a:t>Transparencias Originales de Marcelo Guarini</a:t>
            </a:r>
          </a:p>
        </p:txBody>
      </p:sp>
    </p:spTree>
    <p:extLst>
      <p:ext uri="{BB962C8B-B14F-4D97-AF65-F5344CB8AC3E}">
        <p14:creationId xmlns:p14="http://schemas.microsoft.com/office/powerpoint/2010/main" val="410472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824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41600"/>
            <a:ext cx="9169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926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4140200"/>
            <a:ext cx="100742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9" name="Rectangle 5"/>
          <p:cNvSpPr>
            <a:spLocks/>
          </p:cNvSpPr>
          <p:nvPr/>
        </p:nvSpPr>
        <p:spPr bwMode="auto">
          <a:xfrm>
            <a:off x="2112963" y="2324100"/>
            <a:ext cx="3136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Función de transferencia de un filtro pasabajos Butterworth</a:t>
            </a:r>
          </a:p>
        </p:txBody>
      </p:sp>
      <p:sp>
        <p:nvSpPr>
          <p:cNvPr id="139270" name="Rectangle 6"/>
          <p:cNvSpPr>
            <a:spLocks/>
          </p:cNvSpPr>
          <p:nvPr/>
        </p:nvSpPr>
        <p:spPr bwMode="auto">
          <a:xfrm>
            <a:off x="4652963" y="3467100"/>
            <a:ext cx="85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39271" name="Rectangle 7"/>
          <p:cNvSpPr>
            <a:spLocks/>
          </p:cNvSpPr>
          <p:nvPr/>
        </p:nvSpPr>
        <p:spPr bwMode="auto">
          <a:xfrm>
            <a:off x="1325563" y="3467100"/>
            <a:ext cx="1270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Perspectiva</a:t>
            </a:r>
          </a:p>
        </p:txBody>
      </p:sp>
      <p:sp>
        <p:nvSpPr>
          <p:cNvPr id="139272" name="Rectangle 8"/>
          <p:cNvSpPr>
            <a:spLocks/>
          </p:cNvSpPr>
          <p:nvPr/>
        </p:nvSpPr>
        <p:spPr bwMode="auto">
          <a:xfrm>
            <a:off x="6570663" y="3327400"/>
            <a:ext cx="3467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Sección cruzada radial para órdenes del 1 al 4.</a:t>
            </a:r>
          </a:p>
        </p:txBody>
      </p:sp>
    </p:spTree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029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136900"/>
            <a:ext cx="70485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293" name="Rectangle 5"/>
          <p:cNvSpPr>
            <a:spLocks/>
          </p:cNvSpPr>
          <p:nvPr/>
        </p:nvSpPr>
        <p:spPr bwMode="auto">
          <a:xfrm>
            <a:off x="1617663" y="2654300"/>
            <a:ext cx="339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40294" name="Rectangle 6"/>
          <p:cNvSpPr>
            <a:spLocks/>
          </p:cNvSpPr>
          <p:nvPr/>
        </p:nvSpPr>
        <p:spPr bwMode="auto">
          <a:xfrm>
            <a:off x="51228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10</a:t>
            </a:r>
          </a:p>
        </p:txBody>
      </p:sp>
    </p:spTree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131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111500"/>
            <a:ext cx="70485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7" name="Rectangle 5"/>
          <p:cNvSpPr>
            <a:spLocks/>
          </p:cNvSpPr>
          <p:nvPr/>
        </p:nvSpPr>
        <p:spPr bwMode="auto">
          <a:xfrm>
            <a:off x="16176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30</a:t>
            </a:r>
          </a:p>
        </p:txBody>
      </p:sp>
      <p:sp>
        <p:nvSpPr>
          <p:cNvPr id="141318" name="Rectangle 6"/>
          <p:cNvSpPr>
            <a:spLocks/>
          </p:cNvSpPr>
          <p:nvPr/>
        </p:nvSpPr>
        <p:spPr bwMode="auto">
          <a:xfrm>
            <a:off x="51355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60</a:t>
            </a:r>
          </a:p>
        </p:txBody>
      </p:sp>
    </p:spTree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233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3060700"/>
            <a:ext cx="7035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Rectangle 5"/>
          <p:cNvSpPr>
            <a:spLocks/>
          </p:cNvSpPr>
          <p:nvPr/>
        </p:nvSpPr>
        <p:spPr bwMode="auto">
          <a:xfrm>
            <a:off x="16176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160</a:t>
            </a:r>
          </a:p>
        </p:txBody>
      </p:sp>
      <p:sp>
        <p:nvSpPr>
          <p:cNvPr id="142342" name="Rectangle 6"/>
          <p:cNvSpPr>
            <a:spLocks/>
          </p:cNvSpPr>
          <p:nvPr/>
        </p:nvSpPr>
        <p:spPr bwMode="auto">
          <a:xfrm>
            <a:off x="51355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460</a:t>
            </a:r>
          </a:p>
        </p:txBody>
      </p:sp>
    </p:spTree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336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0" y="3416300"/>
            <a:ext cx="4546600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65" name="Rectangle 5"/>
          <p:cNvSpPr>
            <a:spLocks/>
          </p:cNvSpPr>
          <p:nvPr/>
        </p:nvSpPr>
        <p:spPr bwMode="auto">
          <a:xfrm>
            <a:off x="6778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1 y perfil de intensidad a través del centro del filtro.</a:t>
            </a:r>
          </a:p>
        </p:txBody>
      </p:sp>
      <p:sp>
        <p:nvSpPr>
          <p:cNvPr id="143366" name="Rectangle 6"/>
          <p:cNvSpPr>
            <a:spLocks/>
          </p:cNvSpPr>
          <p:nvPr/>
        </p:nvSpPr>
        <p:spPr bwMode="auto">
          <a:xfrm>
            <a:off x="51990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2 y perfil de intensidad a través del centro del filtro.</a:t>
            </a:r>
          </a:p>
        </p:txBody>
      </p:sp>
    </p:spTree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438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sp>
        <p:nvSpPr>
          <p:cNvPr id="144388" name="Rectangle 4"/>
          <p:cNvSpPr>
            <a:spLocks/>
          </p:cNvSpPr>
          <p:nvPr/>
        </p:nvSpPr>
        <p:spPr bwMode="auto">
          <a:xfrm>
            <a:off x="6778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5 y perfil de intensidad a través del centro del filtro.</a:t>
            </a:r>
          </a:p>
        </p:txBody>
      </p:sp>
      <p:sp>
        <p:nvSpPr>
          <p:cNvPr id="144389" name="Rectangle 5"/>
          <p:cNvSpPr>
            <a:spLocks/>
          </p:cNvSpPr>
          <p:nvPr/>
        </p:nvSpPr>
        <p:spPr bwMode="auto">
          <a:xfrm>
            <a:off x="51990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20 y perfil de intensidad a través del centro del filtro.</a:t>
            </a:r>
          </a:p>
        </p:txBody>
      </p:sp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300" y="3454400"/>
            <a:ext cx="45847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5411" name="Rectangle 3"/>
          <p:cNvSpPr>
            <a:spLocks/>
          </p:cNvSpPr>
          <p:nvPr/>
        </p:nvSpPr>
        <p:spPr bwMode="auto">
          <a:xfrm>
            <a:off x="444500" y="15240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2032000"/>
            <a:ext cx="9271000" cy="54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grpSp>
        <p:nvGrpSpPr>
          <p:cNvPr id="146435" name="Group 3"/>
          <p:cNvGrpSpPr>
            <a:grpSpLocks/>
          </p:cNvGrpSpPr>
          <p:nvPr/>
        </p:nvGrpSpPr>
        <p:grpSpPr bwMode="auto">
          <a:xfrm>
            <a:off x="114300" y="4191000"/>
            <a:ext cx="9918700" cy="3162300"/>
            <a:chOff x="0" y="0"/>
            <a:chExt cx="6248" cy="1992"/>
          </a:xfrm>
        </p:grpSpPr>
        <p:pic>
          <p:nvPicPr>
            <p:cNvPr id="14643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" y="0"/>
              <a:ext cx="6232" cy="1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437" name="Rectangle 5"/>
            <p:cNvSpPr>
              <a:spLocks/>
            </p:cNvSpPr>
            <p:nvPr/>
          </p:nvSpPr>
          <p:spPr bwMode="auto">
            <a:xfrm>
              <a:off x="0" y="1864"/>
              <a:ext cx="4240" cy="1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46438" name="Rectangle 6"/>
          <p:cNvSpPr>
            <a:spLocks/>
          </p:cNvSpPr>
          <p:nvPr/>
        </p:nvSpPr>
        <p:spPr bwMode="auto">
          <a:xfrm>
            <a:off x="2163763" y="2527300"/>
            <a:ext cx="3136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Función de transferencia de un filtro pasabajos Gaussiano</a:t>
            </a:r>
          </a:p>
        </p:txBody>
      </p:sp>
      <p:sp>
        <p:nvSpPr>
          <p:cNvPr id="146439" name="Rectangle 7"/>
          <p:cNvSpPr>
            <a:spLocks/>
          </p:cNvSpPr>
          <p:nvPr/>
        </p:nvSpPr>
        <p:spPr bwMode="auto">
          <a:xfrm>
            <a:off x="4525963" y="3467100"/>
            <a:ext cx="85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46440" name="Rectangle 8"/>
          <p:cNvSpPr>
            <a:spLocks/>
          </p:cNvSpPr>
          <p:nvPr/>
        </p:nvSpPr>
        <p:spPr bwMode="auto">
          <a:xfrm>
            <a:off x="1325563" y="3467100"/>
            <a:ext cx="1270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Perspectiva</a:t>
            </a:r>
          </a:p>
        </p:txBody>
      </p:sp>
      <p:sp>
        <p:nvSpPr>
          <p:cNvPr id="146441" name="Rectangle 9"/>
          <p:cNvSpPr>
            <a:spLocks/>
          </p:cNvSpPr>
          <p:nvPr/>
        </p:nvSpPr>
        <p:spPr bwMode="auto">
          <a:xfrm>
            <a:off x="6621463" y="3327400"/>
            <a:ext cx="3467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Sección cruzada radial para varios valores de </a:t>
            </a:r>
            <a:r>
              <a:rPr lang="en-US" sz="1800" i="1">
                <a:solidFill>
                  <a:schemeClr val="tx1"/>
                </a:solidFill>
              </a:rPr>
              <a:t>Do</a:t>
            </a:r>
            <a:r>
              <a:rPr lang="en-US" sz="1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6442" name="Rectangle 10"/>
          <p:cNvSpPr>
            <a:spLocks/>
          </p:cNvSpPr>
          <p:nvPr/>
        </p:nvSpPr>
        <p:spPr bwMode="auto">
          <a:xfrm>
            <a:off x="317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745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6700" y="3238500"/>
            <a:ext cx="70866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61" name="Rectangle 5"/>
          <p:cNvSpPr>
            <a:spLocks/>
          </p:cNvSpPr>
          <p:nvPr/>
        </p:nvSpPr>
        <p:spPr bwMode="auto">
          <a:xfrm>
            <a:off x="1617663" y="2654300"/>
            <a:ext cx="339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47462" name="Rectangle 6"/>
          <p:cNvSpPr>
            <a:spLocks/>
          </p:cNvSpPr>
          <p:nvPr/>
        </p:nvSpPr>
        <p:spPr bwMode="auto">
          <a:xfrm>
            <a:off x="51228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10</a:t>
            </a:r>
          </a:p>
        </p:txBody>
      </p:sp>
    </p:spTree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16200"/>
            <a:ext cx="9169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848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6700" y="3352800"/>
            <a:ext cx="70866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485" name="Rectangle 5"/>
          <p:cNvSpPr>
            <a:spLocks/>
          </p:cNvSpPr>
          <p:nvPr/>
        </p:nvSpPr>
        <p:spPr bwMode="auto">
          <a:xfrm>
            <a:off x="16176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30</a:t>
            </a:r>
          </a:p>
        </p:txBody>
      </p:sp>
      <p:sp>
        <p:nvSpPr>
          <p:cNvPr id="148486" name="Rectangle 6"/>
          <p:cNvSpPr>
            <a:spLocks/>
          </p:cNvSpPr>
          <p:nvPr/>
        </p:nvSpPr>
        <p:spPr bwMode="auto">
          <a:xfrm>
            <a:off x="51609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60</a:t>
            </a:r>
          </a:p>
        </p:txBody>
      </p:sp>
    </p:spTree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950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365500"/>
            <a:ext cx="7061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9" name="Rectangle 5"/>
          <p:cNvSpPr>
            <a:spLocks/>
          </p:cNvSpPr>
          <p:nvPr/>
        </p:nvSpPr>
        <p:spPr bwMode="auto">
          <a:xfrm>
            <a:off x="16176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160</a:t>
            </a:r>
          </a:p>
        </p:txBody>
      </p:sp>
      <p:sp>
        <p:nvSpPr>
          <p:cNvPr id="149510" name="Rectangle 6"/>
          <p:cNvSpPr>
            <a:spLocks/>
          </p:cNvSpPr>
          <p:nvPr/>
        </p:nvSpPr>
        <p:spPr bwMode="auto">
          <a:xfrm>
            <a:off x="51609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460</a:t>
            </a:r>
          </a:p>
        </p:txBody>
      </p:sp>
    </p:spTree>
  </p:cSld>
  <p:clrMapOvr>
    <a:masterClrMapping/>
  </p:clrMapOvr>
  <p:transition spd="med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47FCAA-5E24-F141-9B40-9C99B55D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958850"/>
            <a:ext cx="100838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173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05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 (Aplicación)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700" y="2565400"/>
            <a:ext cx="7594600" cy="42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155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 (Aplicación)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844800"/>
            <a:ext cx="90805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7" name="Rectangle 5"/>
          <p:cNvSpPr>
            <a:spLocks/>
          </p:cNvSpPr>
          <p:nvPr/>
        </p:nvSpPr>
        <p:spPr bwMode="auto">
          <a:xfrm>
            <a:off x="550863" y="23114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Original </a:t>
            </a:r>
          </a:p>
        </p:txBody>
      </p:sp>
      <p:sp>
        <p:nvSpPr>
          <p:cNvPr id="151558" name="Rectangle 6"/>
          <p:cNvSpPr>
            <a:spLocks/>
          </p:cNvSpPr>
          <p:nvPr/>
        </p:nvSpPr>
        <p:spPr bwMode="auto">
          <a:xfrm>
            <a:off x="3967163" y="2755900"/>
            <a:ext cx="2806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Procesada con filtro Gaussiano con </a:t>
            </a:r>
            <a:r>
              <a:rPr lang="en-US" sz="1600" i="1">
                <a:solidFill>
                  <a:schemeClr val="tx1"/>
                </a:solidFill>
              </a:rPr>
              <a:t>Do</a:t>
            </a:r>
            <a:r>
              <a:rPr lang="en-US" sz="1600">
                <a:solidFill>
                  <a:schemeClr val="tx1"/>
                </a:solidFill>
              </a:rPr>
              <a:t> = 100</a:t>
            </a:r>
          </a:p>
        </p:txBody>
      </p:sp>
      <p:sp>
        <p:nvSpPr>
          <p:cNvPr id="151559" name="Rectangle 7"/>
          <p:cNvSpPr>
            <a:spLocks/>
          </p:cNvSpPr>
          <p:nvPr/>
        </p:nvSpPr>
        <p:spPr bwMode="auto">
          <a:xfrm>
            <a:off x="6862763" y="3416300"/>
            <a:ext cx="2806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Procesada con filtro Gaussiano con </a:t>
            </a:r>
            <a:r>
              <a:rPr lang="en-US" sz="1600" i="1">
                <a:solidFill>
                  <a:schemeClr val="tx1"/>
                </a:solidFill>
              </a:rPr>
              <a:t>Do</a:t>
            </a:r>
            <a:r>
              <a:rPr lang="en-US" sz="1600">
                <a:solidFill>
                  <a:schemeClr val="tx1"/>
                </a:solidFill>
              </a:rPr>
              <a:t> = 80</a:t>
            </a:r>
          </a:p>
        </p:txBody>
      </p:sp>
    </p:spTree>
  </p:cSld>
  <p:clrMapOvr>
    <a:masterClrMapping/>
  </p:clrMapOvr>
  <p:transition spd="med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257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pasabajos (Resumen de Fórmulas)</a:t>
            </a:r>
          </a:p>
        </p:txBody>
      </p:sp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90800"/>
            <a:ext cx="845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360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</a:t>
            </a:r>
          </a:p>
        </p:txBody>
      </p:sp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03500"/>
            <a:ext cx="91694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462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</a:t>
            </a:r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78100"/>
            <a:ext cx="9169400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565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ideal</a:t>
            </a: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" y="3019425"/>
            <a:ext cx="99679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" y="3149600"/>
            <a:ext cx="10050463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6" name="Rectangle 4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de Butterworth</a:t>
            </a:r>
          </a:p>
        </p:txBody>
      </p:sp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086100"/>
            <a:ext cx="8953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grpSp>
        <p:nvGrpSpPr>
          <p:cNvPr id="157699" name="Group 3"/>
          <p:cNvGrpSpPr>
            <a:grpSpLocks/>
          </p:cNvGrpSpPr>
          <p:nvPr/>
        </p:nvGrpSpPr>
        <p:grpSpPr bwMode="auto">
          <a:xfrm>
            <a:off x="-101600" y="3097213"/>
            <a:ext cx="10198100" cy="3228975"/>
            <a:chOff x="0" y="0"/>
            <a:chExt cx="6424" cy="2033"/>
          </a:xfrm>
        </p:grpSpPr>
        <p:pic>
          <p:nvPicPr>
            <p:cNvPr id="15770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" y="0"/>
              <a:ext cx="6371" cy="2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7701" name="AutoShape 5"/>
            <p:cNvSpPr>
              <a:spLocks/>
            </p:cNvSpPr>
            <p:nvPr/>
          </p:nvSpPr>
          <p:spPr bwMode="auto">
            <a:xfrm>
              <a:off x="0" y="1532"/>
              <a:ext cx="510" cy="501"/>
            </a:xfrm>
            <a:prstGeom prst="roundRect">
              <a:avLst>
                <a:gd name="adj" fmla="val 23917"/>
              </a:avLst>
            </a:prstGeom>
            <a:solidFill>
              <a:srgbClr val="FFFFFF"/>
            </a:solidFill>
            <a:ln w="254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57702" name="Rectangle 6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872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(Representación espacial)</a:t>
            </a:r>
          </a:p>
        </p:txBody>
      </p:sp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2667000"/>
            <a:ext cx="883920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725" name="Rectangle 5"/>
          <p:cNvSpPr>
            <a:spLocks/>
          </p:cNvSpPr>
          <p:nvPr/>
        </p:nvSpPr>
        <p:spPr bwMode="auto">
          <a:xfrm>
            <a:off x="7540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ideal</a:t>
            </a:r>
          </a:p>
        </p:txBody>
      </p:sp>
      <p:sp>
        <p:nvSpPr>
          <p:cNvPr id="158726" name="Rectangle 6"/>
          <p:cNvSpPr>
            <a:spLocks/>
          </p:cNvSpPr>
          <p:nvPr/>
        </p:nvSpPr>
        <p:spPr bwMode="auto">
          <a:xfrm>
            <a:off x="37258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de Butterworth</a:t>
            </a:r>
          </a:p>
        </p:txBody>
      </p:sp>
      <p:sp>
        <p:nvSpPr>
          <p:cNvPr id="158727" name="Rectangle 7"/>
          <p:cNvSpPr>
            <a:spLocks/>
          </p:cNvSpPr>
          <p:nvPr/>
        </p:nvSpPr>
        <p:spPr bwMode="auto">
          <a:xfrm>
            <a:off x="66468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974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ideal (aplicación a la imagen de prueba)</a:t>
            </a:r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454400"/>
            <a:ext cx="89535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49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59750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59751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077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de Butterworth de 2do orden (aplicación a la imagen de prueba)</a:t>
            </a:r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441700"/>
            <a:ext cx="8966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3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60774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60775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179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Gaussiano (aplicación a la imagen de prueba)</a:t>
            </a:r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200" y="3530600"/>
            <a:ext cx="8991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797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61798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61799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281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(aplicación típica)</a:t>
            </a: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416300"/>
            <a:ext cx="8940800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1" name="Rectangle 5"/>
          <p:cNvSpPr>
            <a:spLocks/>
          </p:cNvSpPr>
          <p:nvPr/>
        </p:nvSpPr>
        <p:spPr bwMode="auto">
          <a:xfrm>
            <a:off x="779463" y="2959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huella digital</a:t>
            </a:r>
          </a:p>
        </p:txBody>
      </p:sp>
      <p:sp>
        <p:nvSpPr>
          <p:cNvPr id="162822" name="Rectangle 6"/>
          <p:cNvSpPr>
            <a:spLocks/>
          </p:cNvSpPr>
          <p:nvPr/>
        </p:nvSpPr>
        <p:spPr bwMode="auto">
          <a:xfrm>
            <a:off x="3751263" y="2959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huella Filtrada con pasa-altos</a:t>
            </a:r>
          </a:p>
        </p:txBody>
      </p:sp>
      <p:sp>
        <p:nvSpPr>
          <p:cNvPr id="162823" name="Rectangle 7"/>
          <p:cNvSpPr>
            <a:spLocks/>
          </p:cNvSpPr>
          <p:nvPr/>
        </p:nvSpPr>
        <p:spPr bwMode="auto">
          <a:xfrm>
            <a:off x="6672263" y="2959100"/>
            <a:ext cx="275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aplicar un umbral</a:t>
            </a:r>
          </a:p>
        </p:txBody>
      </p:sp>
    </p:spTree>
  </p:cSld>
  <p:clrMapOvr>
    <a:masterClrMapping/>
  </p:clrMapOvr>
  <p:transition spd="med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384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</a:t>
            </a:r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38400"/>
            <a:ext cx="91567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486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</a:t>
            </a:r>
          </a:p>
        </p:txBody>
      </p:sp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2463800"/>
            <a:ext cx="91694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589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(aplicación a una imagen de la luna)</a:t>
            </a:r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1400" y="2781300"/>
            <a:ext cx="80772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3" name="Rectangle 5"/>
          <p:cNvSpPr>
            <a:spLocks/>
          </p:cNvSpPr>
          <p:nvPr/>
        </p:nvSpPr>
        <p:spPr bwMode="auto">
          <a:xfrm>
            <a:off x="1833563" y="24130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65894" name="Rectangle 6"/>
          <p:cNvSpPr>
            <a:spLocks/>
          </p:cNvSpPr>
          <p:nvPr/>
        </p:nvSpPr>
        <p:spPr bwMode="auto">
          <a:xfrm>
            <a:off x="5757863" y="24130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</p:spTree>
  </p:cSld>
  <p:clrMapOvr>
    <a:masterClrMapping/>
  </p:clrMapOvr>
  <p:transition spd="med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691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25700"/>
            <a:ext cx="9169400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2446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828800"/>
            <a:ext cx="91694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793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40000"/>
            <a:ext cx="91694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896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25700"/>
            <a:ext cx="680720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5" name="Rectangle 5"/>
          <p:cNvSpPr>
            <a:spLocks/>
          </p:cNvSpPr>
          <p:nvPr/>
        </p:nvSpPr>
        <p:spPr bwMode="auto">
          <a:xfrm>
            <a:off x="265113" y="3276600"/>
            <a:ext cx="1282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rayos X</a:t>
            </a:r>
          </a:p>
        </p:txBody>
      </p:sp>
      <p:sp>
        <p:nvSpPr>
          <p:cNvPr id="168966" name="Rectangle 6"/>
          <p:cNvSpPr>
            <a:spLocks/>
          </p:cNvSpPr>
          <p:nvPr/>
        </p:nvSpPr>
        <p:spPr bwMode="auto">
          <a:xfrm>
            <a:off x="8672513" y="2933700"/>
            <a:ext cx="1282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procesada con un filtro Gaussiano pasa altos</a:t>
            </a:r>
          </a:p>
        </p:txBody>
      </p:sp>
      <p:sp>
        <p:nvSpPr>
          <p:cNvPr id="168967" name="Rectangle 7"/>
          <p:cNvSpPr>
            <a:spLocks/>
          </p:cNvSpPr>
          <p:nvPr/>
        </p:nvSpPr>
        <p:spPr bwMode="auto">
          <a:xfrm>
            <a:off x="265113" y="53467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énfasis de altas frecuencias utilizando el mismo filtro</a:t>
            </a:r>
          </a:p>
        </p:txBody>
      </p:sp>
      <p:sp>
        <p:nvSpPr>
          <p:cNvPr id="168968" name="Rectangle 8"/>
          <p:cNvSpPr>
            <a:spLocks/>
          </p:cNvSpPr>
          <p:nvPr/>
        </p:nvSpPr>
        <p:spPr bwMode="auto">
          <a:xfrm>
            <a:off x="8672513" y="52324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Resusltado de equalizar el histograma de la imagen procesada de la izquierda.</a:t>
            </a:r>
          </a:p>
        </p:txBody>
      </p:sp>
    </p:spTree>
  </p:cSld>
  <p:clrMapOvr>
    <a:masterClrMapping/>
  </p:clrMapOvr>
  <p:transition spd="med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998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76500"/>
            <a:ext cx="91694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101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794000"/>
            <a:ext cx="91440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203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641600"/>
            <a:ext cx="91567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510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Combinaciones de distintos filtros filtros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3400" y="3429000"/>
            <a:ext cx="65405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9" name="Rectangle 5"/>
          <p:cNvSpPr>
            <a:spLocks/>
          </p:cNvSpPr>
          <p:nvPr/>
        </p:nvSpPr>
        <p:spPr bwMode="auto">
          <a:xfrm>
            <a:off x="265113" y="4749800"/>
            <a:ext cx="1485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rechaza-banda</a:t>
            </a:r>
          </a:p>
        </p:txBody>
      </p:sp>
      <p:sp>
        <p:nvSpPr>
          <p:cNvPr id="175110" name="Rectangle 6"/>
          <p:cNvSpPr>
            <a:spLocks/>
          </p:cNvSpPr>
          <p:nvPr/>
        </p:nvSpPr>
        <p:spPr bwMode="auto">
          <a:xfrm>
            <a:off x="8443913" y="4749800"/>
            <a:ext cx="1282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pasa-banda</a:t>
            </a:r>
          </a:p>
        </p:txBody>
      </p:sp>
    </p:spTree>
  </p:cSld>
  <p:clrMapOvr>
    <a:masterClrMapping/>
  </p:clrMapOvr>
  <p:transition spd="med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61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552700"/>
            <a:ext cx="62484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3" name="Rectangle 5"/>
          <p:cNvSpPr>
            <a:spLocks/>
          </p:cNvSpPr>
          <p:nvPr/>
        </p:nvSpPr>
        <p:spPr bwMode="auto">
          <a:xfrm>
            <a:off x="265113" y="3835400"/>
            <a:ext cx="14859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diario escaneada, mostrando un patron de moiré.</a:t>
            </a:r>
          </a:p>
        </p:txBody>
      </p:sp>
      <p:sp>
        <p:nvSpPr>
          <p:cNvPr id="176134" name="Rectangle 6"/>
          <p:cNvSpPr>
            <a:spLocks/>
          </p:cNvSpPr>
          <p:nvPr/>
        </p:nvSpPr>
        <p:spPr bwMode="auto">
          <a:xfrm>
            <a:off x="8418513" y="3429000"/>
            <a:ext cx="14859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imagen, donde se aprecian las componentes relacionadas con la señal periódica.</a:t>
            </a:r>
          </a:p>
        </p:txBody>
      </p:sp>
    </p:spTree>
  </p:cSld>
  <p:clrMapOvr>
    <a:masterClrMapping/>
  </p:clrMapOvr>
  <p:transition spd="med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61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552700"/>
            <a:ext cx="62484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3" name="Rectangle 5"/>
          <p:cNvSpPr>
            <a:spLocks/>
          </p:cNvSpPr>
          <p:nvPr/>
        </p:nvSpPr>
        <p:spPr bwMode="auto">
          <a:xfrm>
            <a:off x="265113" y="3835400"/>
            <a:ext cx="14859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diario escaneada, mostrando un patron de moiré.</a:t>
            </a:r>
          </a:p>
        </p:txBody>
      </p:sp>
      <p:sp>
        <p:nvSpPr>
          <p:cNvPr id="176134" name="Rectangle 6"/>
          <p:cNvSpPr>
            <a:spLocks/>
          </p:cNvSpPr>
          <p:nvPr/>
        </p:nvSpPr>
        <p:spPr bwMode="auto">
          <a:xfrm>
            <a:off x="8418513" y="3429000"/>
            <a:ext cx="14859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imagen, donde se aprecian las componentes relacionadas con la señal periódica.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080000" y="2153816"/>
            <a:ext cx="6048672" cy="546618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 W3" charset="-128"/>
              <a:cs typeface="ヒラギノ角ゴ Pro W3" charset="-128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78489"/>
      </p:ext>
    </p:extLst>
  </p:cSld>
  <p:clrMapOvr>
    <a:masterClrMapping/>
  </p:clrMapOvr>
  <p:transition spd="med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715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489200"/>
            <a:ext cx="62357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7" name="Rectangle 5"/>
          <p:cNvSpPr>
            <a:spLocks/>
          </p:cNvSpPr>
          <p:nvPr/>
        </p:nvSpPr>
        <p:spPr bwMode="auto">
          <a:xfrm>
            <a:off x="252413" y="4089400"/>
            <a:ext cx="14859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notch de Butterworth multiplicado por el espectro de la imagen</a:t>
            </a:r>
          </a:p>
        </p:txBody>
      </p:sp>
      <p:sp>
        <p:nvSpPr>
          <p:cNvPr id="177158" name="Rectangle 6"/>
          <p:cNvSpPr>
            <a:spLocks/>
          </p:cNvSpPr>
          <p:nvPr/>
        </p:nvSpPr>
        <p:spPr bwMode="auto">
          <a:xfrm>
            <a:off x="8405813" y="4826000"/>
            <a:ext cx="148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</p:spTree>
  </p:cSld>
  <p:clrMapOvr>
    <a:masterClrMapping/>
  </p:clrMapOvr>
  <p:transition spd="med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817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606800"/>
            <a:ext cx="67945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1" name="Rectangle 5"/>
          <p:cNvSpPr>
            <a:spLocks/>
          </p:cNvSpPr>
          <p:nvPr/>
        </p:nvSpPr>
        <p:spPr bwMode="auto">
          <a:xfrm>
            <a:off x="1738313" y="2552700"/>
            <a:ext cx="331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los anillos de Saturno que muestra una interferencia casi periódica</a:t>
            </a:r>
          </a:p>
        </p:txBody>
      </p:sp>
      <p:sp>
        <p:nvSpPr>
          <p:cNvPr id="178182" name="Rectangle 6"/>
          <p:cNvSpPr>
            <a:spLocks/>
          </p:cNvSpPr>
          <p:nvPr/>
        </p:nvSpPr>
        <p:spPr bwMode="auto">
          <a:xfrm>
            <a:off x="5154613" y="27813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</a:t>
            </a:r>
          </a:p>
        </p:txBody>
      </p:sp>
    </p:spTree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00" y="2120900"/>
            <a:ext cx="67056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Rectangle 4"/>
          <p:cNvSpPr>
            <a:spLocks/>
          </p:cNvSpPr>
          <p:nvPr/>
        </p:nvSpPr>
        <p:spPr bwMode="auto">
          <a:xfrm>
            <a:off x="1914525" y="5537200"/>
            <a:ext cx="302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de 688 x 688</a:t>
            </a:r>
          </a:p>
        </p:txBody>
      </p:sp>
      <p:sp>
        <p:nvSpPr>
          <p:cNvPr id="133125" name="Rectangle 5"/>
          <p:cNvSpPr>
            <a:spLocks/>
          </p:cNvSpPr>
          <p:nvPr/>
        </p:nvSpPr>
        <p:spPr bwMode="auto">
          <a:xfrm>
            <a:off x="5229225" y="5549900"/>
            <a:ext cx="3022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de Fourier con círculos</a:t>
            </a:r>
          </a:p>
          <a:p>
            <a:r>
              <a:rPr lang="en-US" sz="1600">
                <a:solidFill>
                  <a:schemeClr val="tx1"/>
                </a:solidFill>
              </a:rPr>
              <a:t>sobreimpuestos de radios 10, 30, 60,160 y 460, encerrando</a:t>
            </a:r>
          </a:p>
          <a:p>
            <a:r>
              <a:rPr lang="en-US" sz="1600">
                <a:solidFill>
                  <a:schemeClr val="tx1"/>
                </a:solidFill>
              </a:rPr>
              <a:t>87.0, 93.1, 95.7, 97.8. y 99.2 % de la potencia de la imagen</a:t>
            </a:r>
          </a:p>
        </p:txBody>
      </p:sp>
      <p:sp>
        <p:nvSpPr>
          <p:cNvPr id="133126" name="Rectangle 6"/>
          <p:cNvSpPr>
            <a:spLocks/>
          </p:cNvSpPr>
          <p:nvPr/>
        </p:nvSpPr>
        <p:spPr bwMode="auto">
          <a:xfrm>
            <a:off x="444500" y="16637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</p:spTree>
  </p:cSld>
  <p:clrMapOvr>
    <a:masterClrMapping/>
  </p:clrMapOvr>
  <p:transition spd="med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517900"/>
            <a:ext cx="6807200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3" name="Rectangle 3"/>
          <p:cNvSpPr>
            <a:spLocks/>
          </p:cNvSpPr>
          <p:nvPr/>
        </p:nvSpPr>
        <p:spPr bwMode="auto">
          <a:xfrm>
            <a:off x="1738313" y="30099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vertical de rechazo </a:t>
            </a:r>
            <a:r>
              <a:rPr lang="en-US" sz="1600" i="1">
                <a:solidFill>
                  <a:schemeClr val="tx1"/>
                </a:solidFill>
              </a:rPr>
              <a:t>nothch</a:t>
            </a:r>
          </a:p>
        </p:txBody>
      </p:sp>
      <p:sp>
        <p:nvSpPr>
          <p:cNvPr id="179204" name="Rectangle 4"/>
          <p:cNvSpPr>
            <a:spLocks/>
          </p:cNvSpPr>
          <p:nvPr/>
        </p:nvSpPr>
        <p:spPr bwMode="auto">
          <a:xfrm>
            <a:off x="5154613" y="30099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  <p:sp>
        <p:nvSpPr>
          <p:cNvPr id="179205" name="Rectangle 5"/>
          <p:cNvSpPr>
            <a:spLocks/>
          </p:cNvSpPr>
          <p:nvPr/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Filtros selectivos</a:t>
            </a:r>
          </a:p>
        </p:txBody>
      </p:sp>
      <p:sp>
        <p:nvSpPr>
          <p:cNvPr id="179206" name="Rectangle 6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</p:spTree>
  </p:cSld>
  <p:clrMapOvr>
    <a:masterClrMapping/>
  </p:clrMapOvr>
  <p:transition spd="med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022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2514600"/>
            <a:ext cx="9334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125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1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2514600"/>
            <a:ext cx="9169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227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grpSp>
        <p:nvGrpSpPr>
          <p:cNvPr id="182276" name="Group 4"/>
          <p:cNvGrpSpPr>
            <a:grpSpLocks/>
          </p:cNvGrpSpPr>
          <p:nvPr/>
        </p:nvGrpSpPr>
        <p:grpSpPr bwMode="auto">
          <a:xfrm>
            <a:off x="0" y="2971800"/>
            <a:ext cx="10134600" cy="2882900"/>
            <a:chOff x="0" y="0"/>
            <a:chExt cx="6384" cy="1816"/>
          </a:xfrm>
        </p:grpSpPr>
        <p:pic>
          <p:nvPicPr>
            <p:cNvPr id="182277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6384" cy="1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278" name="Rectangle 6"/>
            <p:cNvSpPr>
              <a:spLocks/>
            </p:cNvSpPr>
            <p:nvPr/>
          </p:nvSpPr>
          <p:spPr bwMode="auto">
            <a:xfrm>
              <a:off x="88" y="856"/>
              <a:ext cx="52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79" name="Rectangle 7"/>
            <p:cNvSpPr>
              <a:spLocks/>
            </p:cNvSpPr>
            <p:nvPr/>
          </p:nvSpPr>
          <p:spPr bwMode="auto">
            <a:xfrm>
              <a:off x="180" y="928"/>
              <a:ext cx="33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f(x,y)</a:t>
              </a:r>
            </a:p>
          </p:txBody>
        </p:sp>
        <p:sp>
          <p:nvSpPr>
            <p:cNvPr id="182280" name="Rectangle 8"/>
            <p:cNvSpPr>
              <a:spLocks/>
            </p:cNvSpPr>
            <p:nvPr/>
          </p:nvSpPr>
          <p:spPr bwMode="auto">
            <a:xfrm>
              <a:off x="2000" y="120"/>
              <a:ext cx="68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1" name="Rectangle 9"/>
            <p:cNvSpPr>
              <a:spLocks/>
            </p:cNvSpPr>
            <p:nvPr/>
          </p:nvSpPr>
          <p:spPr bwMode="auto">
            <a:xfrm>
              <a:off x="2098" y="192"/>
              <a:ext cx="4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2" name="Rectangle 10"/>
            <p:cNvSpPr>
              <a:spLocks/>
            </p:cNvSpPr>
            <p:nvPr/>
          </p:nvSpPr>
          <p:spPr bwMode="auto">
            <a:xfrm>
              <a:off x="2560" y="1536"/>
              <a:ext cx="576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3" name="Rectangle 11"/>
            <p:cNvSpPr>
              <a:spLocks/>
            </p:cNvSpPr>
            <p:nvPr/>
          </p:nvSpPr>
          <p:spPr bwMode="auto">
            <a:xfrm>
              <a:off x="2599" y="1608"/>
              <a:ext cx="50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HP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4" name="Rectangle 12"/>
            <p:cNvSpPr>
              <a:spLocks/>
            </p:cNvSpPr>
            <p:nvPr/>
          </p:nvSpPr>
          <p:spPr bwMode="auto">
            <a:xfrm>
              <a:off x="4800" y="120"/>
              <a:ext cx="68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5" name="Rectangle 13"/>
            <p:cNvSpPr>
              <a:spLocks/>
            </p:cNvSpPr>
            <p:nvPr/>
          </p:nvSpPr>
          <p:spPr bwMode="auto">
            <a:xfrm>
              <a:off x="4879" y="192"/>
              <a:ext cx="53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6" name="Rectangle 14"/>
            <p:cNvSpPr>
              <a:spLocks/>
            </p:cNvSpPr>
            <p:nvPr/>
          </p:nvSpPr>
          <p:spPr bwMode="auto">
            <a:xfrm>
              <a:off x="3736" y="1536"/>
              <a:ext cx="728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7" name="Rectangle 15"/>
            <p:cNvSpPr>
              <a:spLocks/>
            </p:cNvSpPr>
            <p:nvPr/>
          </p:nvSpPr>
          <p:spPr bwMode="auto">
            <a:xfrm>
              <a:off x="3820" y="1608"/>
              <a:ext cx="55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HP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8" name="Rectangle 16"/>
            <p:cNvSpPr>
              <a:spLocks/>
            </p:cNvSpPr>
            <p:nvPr/>
          </p:nvSpPr>
          <p:spPr bwMode="auto">
            <a:xfrm>
              <a:off x="5656" y="856"/>
              <a:ext cx="52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9" name="Rectangle 17"/>
            <p:cNvSpPr>
              <a:spLocks/>
            </p:cNvSpPr>
            <p:nvPr/>
          </p:nvSpPr>
          <p:spPr bwMode="auto">
            <a:xfrm>
              <a:off x="5730" y="928"/>
              <a:ext cx="36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g(x,y)</a:t>
              </a:r>
            </a:p>
          </p:txBody>
        </p:sp>
        <p:sp>
          <p:nvSpPr>
            <p:cNvPr id="182290" name="Rectangle 18"/>
            <p:cNvSpPr>
              <a:spLocks/>
            </p:cNvSpPr>
            <p:nvPr/>
          </p:nvSpPr>
          <p:spPr bwMode="auto">
            <a:xfrm>
              <a:off x="3024" y="808"/>
              <a:ext cx="728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91" name="Rectangle 19"/>
            <p:cNvSpPr>
              <a:spLocks/>
            </p:cNvSpPr>
            <p:nvPr/>
          </p:nvSpPr>
          <p:spPr bwMode="auto">
            <a:xfrm>
              <a:off x="3240" y="880"/>
              <a:ext cx="29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k(f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)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329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grpSp>
        <p:nvGrpSpPr>
          <p:cNvPr id="183300" name="Group 4"/>
          <p:cNvGrpSpPr>
            <a:grpSpLocks/>
          </p:cNvGrpSpPr>
          <p:nvPr/>
        </p:nvGrpSpPr>
        <p:grpSpPr bwMode="auto">
          <a:xfrm>
            <a:off x="419100" y="2540000"/>
            <a:ext cx="9423400" cy="4114800"/>
            <a:chOff x="0" y="0"/>
            <a:chExt cx="5936" cy="2592"/>
          </a:xfrm>
        </p:grpSpPr>
        <p:pic>
          <p:nvPicPr>
            <p:cNvPr id="183301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72"/>
              <a:ext cx="5788" cy="2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02" name="Rectangle 6"/>
            <p:cNvSpPr>
              <a:spLocks/>
            </p:cNvSpPr>
            <p:nvPr/>
          </p:nvSpPr>
          <p:spPr bwMode="auto">
            <a:xfrm>
              <a:off x="96" y="216"/>
              <a:ext cx="456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3" name="Rectangle 7"/>
            <p:cNvSpPr>
              <a:spLocks/>
            </p:cNvSpPr>
            <p:nvPr/>
          </p:nvSpPr>
          <p:spPr bwMode="auto">
            <a:xfrm>
              <a:off x="109" y="264"/>
              <a:ext cx="42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k(f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)</a:t>
              </a:r>
            </a:p>
          </p:txBody>
        </p:sp>
        <p:sp>
          <p:nvSpPr>
            <p:cNvPr id="183304" name="Rectangle 8"/>
            <p:cNvSpPr>
              <a:spLocks/>
            </p:cNvSpPr>
            <p:nvPr/>
          </p:nvSpPr>
          <p:spPr bwMode="auto">
            <a:xfrm>
              <a:off x="5656" y="2264"/>
              <a:ext cx="280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5" name="Rectangle 9"/>
            <p:cNvSpPr>
              <a:spLocks/>
            </p:cNvSpPr>
            <p:nvPr/>
          </p:nvSpPr>
          <p:spPr bwMode="auto">
            <a:xfrm>
              <a:off x="5709" y="2312"/>
              <a:ext cx="17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</a:p>
          </p:txBody>
        </p:sp>
        <p:sp>
          <p:nvSpPr>
            <p:cNvPr id="183306" name="Rectangle 10"/>
            <p:cNvSpPr>
              <a:spLocks/>
            </p:cNvSpPr>
            <p:nvPr/>
          </p:nvSpPr>
          <p:spPr bwMode="auto">
            <a:xfrm>
              <a:off x="2608" y="2264"/>
              <a:ext cx="280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7" name="Rectangle 11"/>
            <p:cNvSpPr>
              <a:spLocks/>
            </p:cNvSpPr>
            <p:nvPr/>
          </p:nvSpPr>
          <p:spPr bwMode="auto">
            <a:xfrm>
              <a:off x="2661" y="2312"/>
              <a:ext cx="17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</a:p>
          </p:txBody>
        </p:sp>
        <p:sp>
          <p:nvSpPr>
            <p:cNvPr id="183308" name="Rectangle 12"/>
            <p:cNvSpPr>
              <a:spLocks/>
            </p:cNvSpPr>
            <p:nvPr/>
          </p:nvSpPr>
          <p:spPr bwMode="auto">
            <a:xfrm>
              <a:off x="3104" y="0"/>
              <a:ext cx="456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9" name="Rectangle 13"/>
            <p:cNvSpPr>
              <a:spLocks/>
            </p:cNvSpPr>
            <p:nvPr/>
          </p:nvSpPr>
          <p:spPr bwMode="auto">
            <a:xfrm>
              <a:off x="3179" y="48"/>
              <a:ext cx="31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432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2514600"/>
            <a:ext cx="9334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/>
          </p:cNvSpPr>
          <p:nvPr/>
        </p:nvSpPr>
        <p:spPr bwMode="auto">
          <a:xfrm>
            <a:off x="444500" y="16637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  <p:sp>
        <p:nvSpPr>
          <p:cNvPr id="134146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9700" y="2616200"/>
            <a:ext cx="73279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49" name="Rectangle 5"/>
          <p:cNvSpPr>
            <a:spLocks/>
          </p:cNvSpPr>
          <p:nvPr/>
        </p:nvSpPr>
        <p:spPr bwMode="auto">
          <a:xfrm>
            <a:off x="1800225" y="6362700"/>
            <a:ext cx="302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de 688 x 688</a:t>
            </a:r>
          </a:p>
        </p:txBody>
      </p:sp>
      <p:sp>
        <p:nvSpPr>
          <p:cNvPr id="134150" name="Rectangle 6"/>
          <p:cNvSpPr>
            <a:spLocks/>
          </p:cNvSpPr>
          <p:nvPr/>
        </p:nvSpPr>
        <p:spPr bwMode="auto">
          <a:xfrm>
            <a:off x="5419725" y="6375400"/>
            <a:ext cx="3022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filtrada con</a:t>
            </a:r>
          </a:p>
          <a:p>
            <a:r>
              <a:rPr lang="en-US" sz="1600">
                <a:solidFill>
                  <a:schemeClr val="tx1"/>
                </a:solidFill>
              </a:rPr>
              <a:t>filtro de radio 10</a:t>
            </a:r>
          </a:p>
        </p:txBody>
      </p:sp>
    </p:spTree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/>
          <p:cNvSpPr>
            <a:spLocks/>
          </p:cNvSpPr>
          <p:nvPr/>
        </p:nvSpPr>
        <p:spPr bwMode="auto">
          <a:xfrm>
            <a:off x="444500" y="16510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  <p:sp>
        <p:nvSpPr>
          <p:cNvPr id="135170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832100"/>
            <a:ext cx="731520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603500"/>
            <a:ext cx="73152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6" name="Rectangle 4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</p:spTree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721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</a:t>
            </a:r>
          </a:p>
        </p:txBody>
      </p:sp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3594100"/>
            <a:ext cx="71501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21" name="Rectangle 5"/>
          <p:cNvSpPr>
            <a:spLocks/>
          </p:cNvSpPr>
          <p:nvPr/>
        </p:nvSpPr>
        <p:spPr bwMode="auto">
          <a:xfrm>
            <a:off x="2932113" y="2425700"/>
            <a:ext cx="427672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Representación en el dominio del espacio</a:t>
            </a:r>
          </a:p>
          <a:p>
            <a:r>
              <a:rPr lang="en-US" sz="1800">
                <a:solidFill>
                  <a:schemeClr val="tx1"/>
                </a:solidFill>
              </a:rPr>
              <a:t>de un filtro pasabajos ideal de radio 5 y</a:t>
            </a:r>
          </a:p>
          <a:p>
            <a:r>
              <a:rPr lang="en-US" sz="1800">
                <a:solidFill>
                  <a:schemeClr val="tx1"/>
                </a:solidFill>
              </a:rPr>
              <a:t>tamaño 1000 x 1000</a:t>
            </a:r>
          </a:p>
        </p:txBody>
      </p:sp>
    </p:spTree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</TotalTime>
  <Pages>0</Pages>
  <Words>1336</Words>
  <Characters>0</Characters>
  <Application>Microsoft Macintosh PowerPoint</Application>
  <PresentationFormat>Custom</PresentationFormat>
  <Lines>0</Lines>
  <Paragraphs>258</Paragraphs>
  <Slides>55</Slides>
  <Notes>42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55</vt:i4>
      </vt:variant>
    </vt:vector>
  </HeadingPairs>
  <TitlesOfParts>
    <vt:vector size="75" baseType="lpstr">
      <vt:lpstr>Helvetica Neue</vt:lpstr>
      <vt:lpstr>Helvetica Neue Light</vt:lpstr>
      <vt:lpstr>Times</vt:lpstr>
      <vt:lpstr>Trebuchet MS</vt:lpstr>
      <vt:lpstr>Title &amp; Subtitle</vt:lpstr>
      <vt:lpstr>Title &amp; Bullets</vt:lpstr>
      <vt:lpstr>Photo - 2 Up Portrait</vt:lpstr>
      <vt:lpstr>Photo - 3 Up Portrait</vt:lpstr>
      <vt:lpstr>Photo - Big</vt:lpstr>
      <vt:lpstr>Title, Bullets &amp; Photo</vt:lpstr>
      <vt:lpstr>Photo - 3 Up</vt:lpstr>
      <vt:lpstr>Title &amp; Bullets - Left</vt:lpstr>
      <vt:lpstr>Title &amp; Bullets - Right</vt:lpstr>
      <vt:lpstr>Bullets</vt:lpstr>
      <vt:lpstr>Photo - 4 Up</vt:lpstr>
      <vt:lpstr>Photo - 2 Up Portrait &amp; Landscape</vt:lpstr>
      <vt:lpstr>Photo - 2 Up Landscape</vt:lpstr>
      <vt:lpstr>Photo - Vertical</vt:lpstr>
      <vt:lpstr>Photo - Horizontal</vt:lpstr>
      <vt:lpstr>Title - Center</vt:lpstr>
      <vt:lpstr>PowerPoint Presentation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PowerPoint Presentation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Filtros selectivos</vt:lpstr>
      <vt:lpstr>Filtros selectivos</vt:lpstr>
      <vt:lpstr>Filtros selectivos</vt:lpstr>
      <vt:lpstr>Filtros selectivos</vt:lpstr>
      <vt:lpstr>Filtros selectivos</vt:lpstr>
      <vt:lpstr>PowerPoint Presentation</vt:lpstr>
      <vt:lpstr>Filtros selectivos</vt:lpstr>
      <vt:lpstr>Filtros selectivos</vt:lpstr>
      <vt:lpstr>Filtros selectivos</vt:lpstr>
      <vt:lpstr>Filtros selectivos</vt:lpstr>
      <vt:lpstr>Filtros selectivos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 DE PROCESAMIENTO DE IMÁGENES  Capítulo IV Filtros en el Dominio de la Frecuencia</dc:title>
  <dc:subject/>
  <dc:creator/>
  <cp:keywords/>
  <dc:description/>
  <cp:lastModifiedBy>Domingo Mery</cp:lastModifiedBy>
  <cp:revision>13</cp:revision>
  <dcterms:created xsi:type="dcterms:W3CDTF">2010-09-13T12:35:45Z</dcterms:created>
  <dcterms:modified xsi:type="dcterms:W3CDTF">2021-10-02T23:34:52Z</dcterms:modified>
</cp:coreProperties>
</file>